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435" r:id="rId6"/>
    <p:sldId id="431" r:id="rId7"/>
    <p:sldId id="416" r:id="rId8"/>
    <p:sldId id="419" r:id="rId9"/>
    <p:sldId id="440" r:id="rId10"/>
    <p:sldId id="315" r:id="rId11"/>
    <p:sldId id="433" r:id="rId12"/>
    <p:sldId id="434" r:id="rId13"/>
    <p:sldId id="420" r:id="rId14"/>
    <p:sldId id="421" r:id="rId15"/>
    <p:sldId id="442" r:id="rId16"/>
    <p:sldId id="427" r:id="rId17"/>
    <p:sldId id="424" r:id="rId18"/>
    <p:sldId id="429" r:id="rId19"/>
    <p:sldId id="430" r:id="rId20"/>
    <p:sldId id="441" r:id="rId21"/>
    <p:sldId id="423" r:id="rId22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ACC6"/>
    <a:srgbClr val="F79646"/>
    <a:srgbClr val="8064A2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5968" autoAdjust="0"/>
  </p:normalViewPr>
  <p:slideViewPr>
    <p:cSldViewPr snapToGrid="0" snapToObjects="1">
      <p:cViewPr varScale="1">
        <p:scale>
          <a:sx n="63" d="100"/>
          <a:sy n="63" d="100"/>
        </p:scale>
        <p:origin x="-1584" y="-10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5DB97B70-7837-47EC-B1A3-90B351C6577E}" type="datetime1">
              <a:rPr lang="en-GB" altLang="en-US"/>
              <a:pPr>
                <a:defRPr/>
              </a:pPr>
              <a:t>05/10/2016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B91B0716-DAE7-4775-842B-C7D6B87479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61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AE8D4383-EA06-4A42-B9BC-EEFFA2655EAF}" type="datetime1">
              <a:rPr lang="en-GB" altLang="en-US"/>
              <a:pPr>
                <a:defRPr/>
              </a:pPr>
              <a:t>05/10/2016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8475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B990FC67-1418-4171-8DBD-03DC34FBC2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8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Increasing</a:t>
            </a:r>
            <a:r>
              <a:rPr lang="en-GB" baseline="0" dirty="0" smtClean="0"/>
              <a:t> demand on services</a:t>
            </a:r>
          </a:p>
          <a:p>
            <a:r>
              <a:rPr lang="en-GB" baseline="0" dirty="0" smtClean="0"/>
              <a:t>Recent reports into the safety and quality of care highlight the need for a radical change in the way support and services are commissioned particularly for those with behaviour that challenges.</a:t>
            </a:r>
          </a:p>
          <a:p>
            <a:r>
              <a:rPr lang="en-GB" baseline="0" dirty="0" smtClean="0"/>
              <a:t>Financial pressures force us to deliver  those changes without significant increases in investment.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5644-11B0-44D1-BB38-BDAA8B27CF4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2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Implementation of PHBs represents a major change for the NHS in terms of operational processes, training and culture change</a:t>
            </a:r>
          </a:p>
          <a:p>
            <a:r>
              <a:rPr lang="en-GB" baseline="0" dirty="0" smtClean="0"/>
              <a:t>It requires collaboration within and across organisations therefore it can be very challenging.</a:t>
            </a:r>
          </a:p>
          <a:p>
            <a:r>
              <a:rPr lang="en-GB" baseline="0" dirty="0" smtClean="0"/>
              <a:t>Anticipating those potential challenges will help to define ways to address them.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8978-EC84-48D0-8693-0764FA5B8BA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7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national</a:t>
            </a:r>
            <a:r>
              <a:rPr lang="en-GB" baseline="0" dirty="0" smtClean="0"/>
              <a:t> pilot evaluation highlights the potential advantages when PHBs are delivered well.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5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 smtClean="0">
                <a:ea typeface="ＭＳ Ｐゴシック" pitchFamily="34" charset="-128"/>
              </a:rPr>
              <a:t> 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26" indent="-2857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963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148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333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519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704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889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074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8A7A21-5568-4D34-9D81-5A2D311DE38E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EE004F-89EF-4118-A0F5-688452C1AA32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61" indent="-2873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78" indent="-2298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69" indent="-2298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60" indent="-2298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51" indent="-2298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642" indent="-2298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433" indent="-2298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224" indent="-2298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59C21C-19B5-45C9-90B9-A0DBF10549DF}" type="slidenum">
              <a:rPr lang="en-US" altLang="en-US" smtClean="0">
                <a:latin typeface="Arial" charset="0"/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0492" indent="-374733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963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148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333" indent="-228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519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704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889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074" indent="-228593" defTabSz="4571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5F0F56-59C6-4A1F-A633-7B31023E9E7F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</a:t>
            </a:r>
            <a:r>
              <a:rPr lang="en-GB" dirty="0" smtClean="0"/>
              <a:t>recent key </a:t>
            </a:r>
            <a:r>
              <a:rPr lang="en-GB" baseline="0" dirty="0" smtClean="0"/>
              <a:t>reports</a:t>
            </a:r>
            <a:r>
              <a:rPr lang="en-GB" baseline="0" dirty="0" smtClean="0"/>
              <a:t>, guidance documents and our discussions with service users we can define what changes need to be made.</a:t>
            </a:r>
          </a:p>
          <a:p>
            <a:r>
              <a:rPr lang="en-GB" baseline="0" dirty="0" smtClean="0"/>
              <a:t>Clear that the approach  needs to be person-centred.</a:t>
            </a:r>
          </a:p>
          <a:p>
            <a:r>
              <a:rPr lang="en-GB" baseline="0" dirty="0" smtClean="0"/>
              <a:t>How do we build personalisation into overall service delivery to achieve those changes?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evaluation offers more detail on where</a:t>
            </a:r>
            <a:r>
              <a:rPr lang="en-GB" baseline="0" dirty="0" smtClean="0"/>
              <a:t> savings/efficiencies in the system can be found.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5644-11B0-44D1-BB38-BDAA8B27CF4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4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459538"/>
            <a:ext cx="1819275" cy="241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513388"/>
            <a:ext cx="122396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15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0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9400"/>
            <a:ext cx="819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487988"/>
            <a:ext cx="9175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9"/>
          <p:cNvSpPr>
            <a:spLocks noGrp="1"/>
          </p:cNvSpPr>
          <p:nvPr>
            <p:ph sz="quarter" idx="10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39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2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9400"/>
            <a:ext cx="819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7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513388"/>
            <a:ext cx="122396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026B-58CA-4372-9F3C-36DF00ADBE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40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F80B-BFD0-49DC-9323-DC4DC15E03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543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2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9400"/>
            <a:ext cx="819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5984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513388"/>
            <a:ext cx="122396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9"/>
          <p:cNvSpPr>
            <a:spLocks noGrp="1"/>
          </p:cNvSpPr>
          <p:nvPr>
            <p:ph sz="quarter" idx="10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04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5230813" y="1311275"/>
            <a:ext cx="3535362" cy="2160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9"/>
          <p:cNvSpPr>
            <a:spLocks noGrp="1"/>
          </p:cNvSpPr>
          <p:nvPr>
            <p:ph sz="quarter" idx="1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9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76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5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9575"/>
            <a:ext cx="784225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6830CE6B-C072-4EF0-92DB-C76B10729C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www.england.nhs.uk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9300"/>
            <a:ext cx="73564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master title style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79400"/>
            <a:ext cx="8175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GB" sz="3600" b="1" kern="12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cid:image001.png@01CBFDB4.4E3B4980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60529" y="1685546"/>
            <a:ext cx="3577375" cy="4657197"/>
          </a:xfrm>
        </p:spPr>
        <p:txBody>
          <a:bodyPr/>
          <a:lstStyle/>
          <a:p>
            <a:r>
              <a:rPr lang="en-GB" sz="3600" dirty="0" smtClean="0"/>
              <a:t>Personal Health Budgets </a:t>
            </a:r>
            <a:br>
              <a:rPr lang="en-GB" sz="3600" dirty="0" smtClean="0"/>
            </a:br>
            <a:r>
              <a:rPr lang="en-GB" sz="3600" dirty="0" smtClean="0"/>
              <a:t>Overview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Marie  Reynolds</a:t>
            </a:r>
            <a:br>
              <a:rPr lang="en-GB" sz="2400" dirty="0" smtClean="0"/>
            </a:br>
            <a:r>
              <a:rPr lang="en-GB" sz="2400" dirty="0" smtClean="0"/>
              <a:t>PHB Senior Manager – </a:t>
            </a:r>
            <a:br>
              <a:rPr lang="en-GB" sz="2400" dirty="0" smtClean="0"/>
            </a:br>
            <a:r>
              <a:rPr lang="en-GB" sz="2400" dirty="0" smtClean="0"/>
              <a:t>South Region</a:t>
            </a:r>
            <a:br>
              <a:rPr lang="en-GB" sz="2400" dirty="0" smtClean="0"/>
            </a:br>
            <a:r>
              <a:rPr lang="en-GB" sz="2400" dirty="0" smtClean="0"/>
              <a:t>NHS England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89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4"/>
            <a:ext cx="7841707" cy="4220633"/>
          </a:xfrm>
        </p:spPr>
        <p:txBody>
          <a:bodyPr>
            <a:noAutofit/>
          </a:bodyPr>
          <a:lstStyle/>
          <a:p>
            <a:pPr marL="57150" indent="0">
              <a:buClr>
                <a:srgbClr val="0072C6"/>
              </a:buClr>
              <a:buNone/>
            </a:pPr>
            <a:r>
              <a:rPr lang="en-GB" altLang="en-US" b="1" dirty="0" smtClean="0"/>
              <a:t>Anything </a:t>
            </a:r>
            <a:r>
              <a:rPr lang="en-GB" altLang="en-US" b="1" dirty="0"/>
              <a:t>agreed in a care plan which will meet health and wellbeing </a:t>
            </a:r>
            <a:r>
              <a:rPr lang="en-GB" altLang="en-US" b="1" dirty="0" smtClean="0"/>
              <a:t>outcomes, for example</a:t>
            </a:r>
            <a:endParaRPr lang="en-GB" altLang="en-US" b="1" dirty="0"/>
          </a:p>
          <a:p>
            <a:pPr>
              <a:buClr>
                <a:srgbClr val="0072C6"/>
              </a:buClr>
              <a:buFontTx/>
              <a:buChar char="•"/>
            </a:pPr>
            <a:r>
              <a:rPr lang="en-GB" altLang="en-US" dirty="0" smtClean="0"/>
              <a:t>Equipment</a:t>
            </a:r>
            <a:r>
              <a:rPr lang="en-GB" altLang="en-US" dirty="0"/>
              <a:t>.</a:t>
            </a:r>
          </a:p>
          <a:p>
            <a:pPr>
              <a:buClr>
                <a:srgbClr val="0072C6"/>
              </a:buClr>
              <a:buFontTx/>
              <a:buChar char="•"/>
            </a:pPr>
            <a:r>
              <a:rPr lang="en-GB" altLang="en-US" dirty="0"/>
              <a:t>P</a:t>
            </a:r>
            <a:r>
              <a:rPr lang="en-GB" altLang="en-US" dirty="0" smtClean="0"/>
              <a:t>ersonal care.</a:t>
            </a:r>
            <a:endParaRPr lang="en-GB" altLang="en-US" dirty="0"/>
          </a:p>
          <a:p>
            <a:pPr>
              <a:buClr>
                <a:srgbClr val="0072C6"/>
              </a:buClr>
              <a:buFontTx/>
              <a:buChar char="•"/>
            </a:pPr>
            <a:r>
              <a:rPr lang="en-GB" altLang="en-US" dirty="0" smtClean="0"/>
              <a:t>Physiotherapy</a:t>
            </a:r>
            <a:r>
              <a:rPr lang="en-GB" altLang="en-US" dirty="0"/>
              <a:t>.</a:t>
            </a:r>
          </a:p>
          <a:p>
            <a:pPr>
              <a:buClr>
                <a:srgbClr val="0072C6"/>
              </a:buClr>
              <a:buFontTx/>
              <a:buChar char="•"/>
            </a:pPr>
            <a:r>
              <a:rPr lang="en-GB" altLang="en-US" dirty="0"/>
              <a:t>C</a:t>
            </a:r>
            <a:r>
              <a:rPr lang="en-GB" altLang="en-US" dirty="0" smtClean="0"/>
              <a:t>omplementary therapies.</a:t>
            </a:r>
            <a:endParaRPr lang="en-GB" altLang="en-US" dirty="0"/>
          </a:p>
          <a:p>
            <a:pPr>
              <a:buClr>
                <a:srgbClr val="0072C6"/>
              </a:buClr>
              <a:buFontTx/>
              <a:buChar char="•"/>
            </a:pPr>
            <a:r>
              <a:rPr lang="en-GB" altLang="en-US" dirty="0"/>
              <a:t>S</a:t>
            </a:r>
            <a:r>
              <a:rPr lang="en-GB" altLang="en-US" dirty="0" smtClean="0"/>
              <a:t>upportive </a:t>
            </a:r>
            <a:r>
              <a:rPr lang="en-GB" altLang="en-US" dirty="0"/>
              <a:t>technology (</a:t>
            </a:r>
            <a:r>
              <a:rPr lang="en-GB" altLang="en-US" dirty="0" smtClean="0"/>
              <a:t>e.g. </a:t>
            </a:r>
            <a:r>
              <a:rPr lang="en-GB" altLang="en-US" dirty="0"/>
              <a:t>computers, </a:t>
            </a:r>
            <a:r>
              <a:rPr lang="en-GB" altLang="en-US" dirty="0" smtClean="0"/>
              <a:t>iPads</a:t>
            </a:r>
            <a:r>
              <a:rPr lang="en-GB" altLang="en-US" dirty="0"/>
              <a:t>, </a:t>
            </a:r>
            <a:r>
              <a:rPr lang="en-GB" altLang="en-US" dirty="0" smtClean="0"/>
              <a:t>Kindles).</a:t>
            </a:r>
          </a:p>
          <a:p>
            <a:pPr marL="114300" indent="0">
              <a:spcBef>
                <a:spcPts val="0"/>
              </a:spcBef>
              <a:buClr>
                <a:srgbClr val="0072C6"/>
              </a:buClr>
              <a:buNone/>
            </a:pPr>
            <a:r>
              <a:rPr lang="en-GB" altLang="en-US" b="1" dirty="0" smtClean="0"/>
              <a:t>Services </a:t>
            </a:r>
            <a:r>
              <a:rPr lang="en-GB" altLang="en-US" b="1" dirty="0"/>
              <a:t>should be appropriate for the state to </a:t>
            </a:r>
            <a:r>
              <a:rPr lang="en-GB" altLang="en-US" b="1" dirty="0" smtClean="0"/>
              <a:t>provide.</a:t>
            </a:r>
            <a:endParaRPr lang="en-GB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cs typeface="Arial" charset="0"/>
              </a:rPr>
              <a:t>What can they be spent on?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280" y="416049"/>
            <a:ext cx="7356815" cy="667725"/>
          </a:xfrm>
        </p:spPr>
        <p:txBody>
          <a:bodyPr/>
          <a:lstStyle/>
          <a:p>
            <a:r>
              <a:rPr lang="en-GB" dirty="0" smtClean="0"/>
              <a:t>What needs to be different?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4104"/>
            <a:ext cx="8516112" cy="487180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One person at a </a:t>
            </a:r>
            <a:r>
              <a:rPr lang="en-GB" b="1" dirty="0" smtClean="0"/>
              <a:t>time: </a:t>
            </a:r>
            <a:r>
              <a:rPr lang="en-GB" dirty="0" smtClean="0"/>
              <a:t> supporting people to live in their own home or family home – at same cost or less than conventional services</a:t>
            </a:r>
          </a:p>
          <a:p>
            <a:r>
              <a:rPr lang="en-GB" b="1" dirty="0" smtClean="0"/>
              <a:t>Outcome-based</a:t>
            </a:r>
            <a:r>
              <a:rPr lang="en-GB" dirty="0" smtClean="0"/>
              <a:t>: focus on what matters to the person and their family, build on people’s assets and interests</a:t>
            </a:r>
          </a:p>
          <a:p>
            <a:r>
              <a:rPr lang="en-GB" b="1" dirty="0" smtClean="0"/>
              <a:t>Whole-life, whole family approach: </a:t>
            </a:r>
            <a:r>
              <a:rPr lang="en-GB" dirty="0" smtClean="0"/>
              <a:t>housing, education, employment, leisure and interests, not just health and care needs</a:t>
            </a:r>
          </a:p>
          <a:p>
            <a:r>
              <a:rPr lang="en-GB" b="1" dirty="0" smtClean="0"/>
              <a:t>Joined-up </a:t>
            </a:r>
            <a:r>
              <a:rPr lang="en-GB" b="1" dirty="0" smtClean="0"/>
              <a:t>– </a:t>
            </a:r>
            <a:r>
              <a:rPr lang="en-GB" dirty="0"/>
              <a:t>collaboration across organisations, </a:t>
            </a:r>
            <a:r>
              <a:rPr lang="en-GB" dirty="0" smtClean="0"/>
              <a:t>transition </a:t>
            </a:r>
            <a:r>
              <a:rPr lang="en-GB" dirty="0"/>
              <a:t>from children to adult services, and between social care and health</a:t>
            </a:r>
          </a:p>
          <a:p>
            <a:r>
              <a:rPr lang="en-GB" b="1" dirty="0" smtClean="0"/>
              <a:t>Tailor-made solutions: </a:t>
            </a:r>
            <a:r>
              <a:rPr lang="en-GB" dirty="0" smtClean="0"/>
              <a:t>Direct payments, individual service funds/third party budgets, equipment, support from hand-picked, well-trained people</a:t>
            </a:r>
          </a:p>
          <a:p>
            <a:r>
              <a:rPr lang="en-GB" b="1" dirty="0" smtClean="0"/>
              <a:t>Risk enablement: </a:t>
            </a:r>
            <a:r>
              <a:rPr lang="en-GB" dirty="0" smtClean="0"/>
              <a:t>thinking differently and being creative</a:t>
            </a:r>
          </a:p>
          <a:p>
            <a:r>
              <a:rPr lang="en-GB" b="1" dirty="0" smtClean="0"/>
              <a:t>Developing peer support and VCS: </a:t>
            </a:r>
            <a:r>
              <a:rPr lang="en-GB" dirty="0" smtClean="0"/>
              <a:t>peer networks, support planning, advice and advocacy</a:t>
            </a:r>
          </a:p>
          <a:p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Learning so far</a:t>
            </a:r>
            <a:endParaRPr lang="en-GB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243888" y="6310313"/>
            <a:ext cx="900112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5888" y="609600"/>
            <a:ext cx="8864600" cy="140335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I</a:t>
            </a:r>
            <a:r>
              <a:rPr lang="en-GB" altLang="en-US" sz="2800" b="1" dirty="0" smtClean="0"/>
              <a:t>ndependent evaluation cost effectiveness (even saving money for some)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948565" y="1463040"/>
            <a:ext cx="1946397" cy="3901172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 smtClean="0">
                <a:solidFill>
                  <a:schemeClr val="tx1"/>
                </a:solidFill>
              </a:rPr>
              <a:t>The PHB evaluation looked at direct and indirect costs. It showed that: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Direct costs were marginally higher </a:t>
            </a:r>
            <a:r>
              <a:rPr lang="en-GB" sz="1200" dirty="0" smtClean="0">
                <a:solidFill>
                  <a:schemeClr val="tx1"/>
                </a:solidFill>
              </a:rPr>
              <a:t>for the PHB group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Indirect costs were significantly lower </a:t>
            </a:r>
            <a:r>
              <a:rPr lang="en-GB" sz="1200" dirty="0" smtClean="0">
                <a:solidFill>
                  <a:schemeClr val="tx1"/>
                </a:solidFill>
              </a:rPr>
              <a:t>for the PHB group (e.g. through fewer GP visits and reductions in unplanned admissions)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tx1"/>
                </a:solidFill>
              </a:rPr>
              <a:t>Overall, costs were lower for the PHB group</a:t>
            </a:r>
            <a:r>
              <a:rPr lang="en-GB" sz="1200" dirty="0" smtClean="0">
                <a:solidFill>
                  <a:schemeClr val="tx1"/>
                </a:solidFill>
              </a:rPr>
              <a:t> and some high cost packages (e.g. in CHC) saw significant savings.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" y="1853184"/>
            <a:ext cx="6926168" cy="442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so far: what can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5" y="1680296"/>
            <a:ext cx="7133941" cy="46062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</a:rPr>
              <a:t>Ensuring a strong voice for </a:t>
            </a: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service users </a:t>
            </a:r>
            <a:r>
              <a:rPr lang="en-GB" dirty="0">
                <a:solidFill>
                  <a:prstClr val="black"/>
                </a:solidFill>
                <a:latin typeface="Arial" charset="0"/>
              </a:rPr>
              <a:t>and families </a:t>
            </a: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throughout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Using people’s stories and promoting good practice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</a:rPr>
              <a:t>Targeting family carer and self-advocacy groups to raise awareness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</a:rPr>
              <a:t>Peer </a:t>
            </a: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support and independent </a:t>
            </a:r>
            <a:r>
              <a:rPr lang="en-GB" dirty="0">
                <a:solidFill>
                  <a:prstClr val="black"/>
                </a:solidFill>
                <a:latin typeface="Arial" charset="0"/>
              </a:rPr>
              <a:t>brokerage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</a:rPr>
              <a:t>Holistic and personalised support </a:t>
            </a: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planning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Commitment to joint working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It shouldn’t matter where the money comes from!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3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so far: pitfalls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8" y="1680296"/>
            <a:ext cx="7144177" cy="4606205"/>
          </a:xfrm>
        </p:spPr>
        <p:txBody>
          <a:bodyPr>
            <a:normAutofit/>
          </a:bodyPr>
          <a:lstStyle/>
          <a:p>
            <a:r>
              <a:rPr lang="en-GB" dirty="0" smtClean="0"/>
              <a:t>Can be hard to make the right links locally</a:t>
            </a:r>
          </a:p>
          <a:p>
            <a:r>
              <a:rPr lang="en-GB" dirty="0" smtClean="0"/>
              <a:t>Senior people need to be on board</a:t>
            </a:r>
          </a:p>
          <a:p>
            <a:r>
              <a:rPr lang="en-GB" dirty="0" smtClean="0"/>
              <a:t>Caution and risk aversion</a:t>
            </a:r>
          </a:p>
          <a:p>
            <a:r>
              <a:rPr lang="en-GB" dirty="0" smtClean="0"/>
              <a:t>“Ping pong” between children’s services, adult services and NHS/social care</a:t>
            </a:r>
          </a:p>
          <a:p>
            <a:r>
              <a:rPr lang="en-GB" dirty="0" smtClean="0"/>
              <a:t>“What’s new/we are already person-centred”</a:t>
            </a:r>
          </a:p>
          <a:p>
            <a:r>
              <a:rPr lang="en-GB" dirty="0" smtClean="0"/>
              <a:t>It takes a lot of work and time to make change happen even for a few people</a:t>
            </a:r>
          </a:p>
          <a:p>
            <a:r>
              <a:rPr lang="en-GB" dirty="0" smtClean="0"/>
              <a:t>Focus only on individual at expense of strategic change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6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Patient selection / agreeing the scope.</a:t>
            </a:r>
          </a:p>
          <a:p>
            <a:r>
              <a:rPr lang="en-GB" dirty="0" smtClean="0"/>
              <a:t>Developing supportive infrastructure. </a:t>
            </a:r>
          </a:p>
          <a:p>
            <a:r>
              <a:rPr lang="en-GB" dirty="0" smtClean="0"/>
              <a:t>Capacity.</a:t>
            </a:r>
          </a:p>
          <a:p>
            <a:r>
              <a:rPr lang="en-GB" dirty="0" smtClean="0"/>
              <a:t>Ensuring equity.</a:t>
            </a:r>
          </a:p>
          <a:p>
            <a:r>
              <a:rPr lang="en-GB" dirty="0" smtClean="0"/>
              <a:t>Managing expectations.</a:t>
            </a:r>
          </a:p>
          <a:p>
            <a:r>
              <a:rPr lang="en-GB" dirty="0" smtClean="0"/>
              <a:t>Maintaining values, principles and integrity of the NHS.</a:t>
            </a:r>
          </a:p>
          <a:p>
            <a:r>
              <a:rPr lang="en-GB" dirty="0" smtClean="0"/>
              <a:t>Co-production.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Disaggregation of block contracts.</a:t>
            </a:r>
          </a:p>
          <a:p>
            <a:r>
              <a:rPr lang="en-GB" dirty="0"/>
              <a:t>Cost pressure of funding previous unassessed / unmet need.</a:t>
            </a:r>
          </a:p>
          <a:p>
            <a:r>
              <a:rPr lang="en-GB" dirty="0" smtClean="0"/>
              <a:t>Developing </a:t>
            </a:r>
            <a:r>
              <a:rPr lang="en-GB" dirty="0"/>
              <a:t>the market.</a:t>
            </a:r>
          </a:p>
          <a:p>
            <a:r>
              <a:rPr lang="en-GB" dirty="0"/>
              <a:t>Culture change.</a:t>
            </a:r>
          </a:p>
          <a:p>
            <a:r>
              <a:rPr lang="en-GB" dirty="0"/>
              <a:t>Risk management.</a:t>
            </a:r>
          </a:p>
          <a:p>
            <a:r>
              <a:rPr lang="en-GB" dirty="0"/>
              <a:t>Workforce development.</a:t>
            </a:r>
          </a:p>
          <a:p>
            <a:r>
              <a:rPr lang="en-GB" dirty="0"/>
              <a:t>Information governance. </a:t>
            </a:r>
          </a:p>
          <a:p>
            <a:r>
              <a:rPr lang="en-GB" dirty="0"/>
              <a:t>Measuring success.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3891" y="1680295"/>
            <a:ext cx="5685016" cy="3950736"/>
          </a:xfrm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spcBef>
                <a:spcPts val="1200"/>
              </a:spcBef>
              <a:buClr>
                <a:srgbClr val="009ADC"/>
              </a:buClr>
              <a:buFont typeface="Times New Roman" pitchFamily="18" charset="0"/>
              <a:buChar char="•"/>
            </a:pPr>
            <a:r>
              <a:rPr lang="en-US" altLang="en-US" dirty="0">
                <a:cs typeface="Arial" pitchFamily="34" charset="0"/>
              </a:rPr>
              <a:t>Big benefits when targeted at people who make </a:t>
            </a:r>
            <a:r>
              <a:rPr lang="en-US" altLang="en-US" b="1" dirty="0">
                <a:cs typeface="Arial" pitchFamily="34" charset="0"/>
              </a:rPr>
              <a:t>high use of the NHS</a:t>
            </a:r>
            <a:r>
              <a:rPr lang="en-US" altLang="en-US" dirty="0">
                <a:cs typeface="Arial" pitchFamily="34" charset="0"/>
              </a:rPr>
              <a:t> – better outcomes and quality of life plus </a:t>
            </a:r>
            <a:r>
              <a:rPr lang="en-US" altLang="en-US" b="1" dirty="0">
                <a:cs typeface="Arial" pitchFamily="34" charset="0"/>
              </a:rPr>
              <a:t>large reductions</a:t>
            </a:r>
            <a:r>
              <a:rPr lang="en-US" altLang="en-US" dirty="0">
                <a:cs typeface="Arial" pitchFamily="34" charset="0"/>
              </a:rPr>
              <a:t> in use of hospital after getting a personal health budget – between £1,300 and £4,000 per year</a:t>
            </a:r>
          </a:p>
          <a:p>
            <a:pPr>
              <a:lnSpc>
                <a:spcPct val="93000"/>
              </a:lnSpc>
              <a:spcBef>
                <a:spcPts val="1200"/>
              </a:spcBef>
              <a:buClr>
                <a:srgbClr val="009ADC"/>
              </a:buClr>
              <a:buFont typeface="Times New Roman" pitchFamily="18" charset="0"/>
              <a:buChar char="•"/>
            </a:pPr>
            <a:r>
              <a:rPr lang="en-US" altLang="en-US" dirty="0">
                <a:cs typeface="Arial" pitchFamily="34" charset="0"/>
              </a:rPr>
              <a:t>People with </a:t>
            </a:r>
            <a:r>
              <a:rPr lang="en-US" altLang="en-US" b="1" dirty="0">
                <a:cs typeface="Arial" pitchFamily="34" charset="0"/>
              </a:rPr>
              <a:t>long term conditions</a:t>
            </a:r>
            <a:r>
              <a:rPr lang="en-US" altLang="en-US" dirty="0">
                <a:cs typeface="Arial" pitchFamily="34" charset="0"/>
              </a:rPr>
              <a:t> and those using </a:t>
            </a:r>
            <a:r>
              <a:rPr lang="en-US" altLang="en-US" b="1" dirty="0">
                <a:cs typeface="Arial" pitchFamily="34" charset="0"/>
              </a:rPr>
              <a:t>mental health</a:t>
            </a:r>
            <a:r>
              <a:rPr lang="en-US" altLang="en-US" dirty="0">
                <a:cs typeface="Arial" pitchFamily="34" charset="0"/>
              </a:rPr>
              <a:t> services benefit the most.</a:t>
            </a:r>
          </a:p>
          <a:p>
            <a:pPr>
              <a:lnSpc>
                <a:spcPct val="93000"/>
              </a:lnSpc>
              <a:spcBef>
                <a:spcPts val="1200"/>
              </a:spcBef>
              <a:buClrTx/>
              <a:buFontTx/>
              <a:buNone/>
            </a:pPr>
            <a:r>
              <a:rPr lang="en-US" altLang="en-US" dirty="0">
                <a:cs typeface="Arial" pitchFamily="34" charset="0"/>
              </a:rPr>
              <a:t> </a:t>
            </a:r>
          </a:p>
          <a:p>
            <a:pPr>
              <a:lnSpc>
                <a:spcPct val="93000"/>
              </a:lnSpc>
              <a:spcBef>
                <a:spcPts val="1200"/>
              </a:spcBef>
              <a:buClrTx/>
              <a:buFontTx/>
              <a:buNone/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The potential - if done well</a:t>
            </a:r>
            <a:r>
              <a:rPr lang="en-GB" altLang="en-US" dirty="0">
                <a:latin typeface="Arial" charset="0"/>
                <a:cs typeface="Arial" charset="0"/>
              </a:rPr>
              <a:t/>
            </a:r>
            <a:br>
              <a:rPr lang="en-GB" altLang="en-US" dirty="0">
                <a:latin typeface="Arial" charset="0"/>
                <a:cs typeface="Arial" charset="0"/>
              </a:rPr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7" y="1680295"/>
            <a:ext cx="13843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4" y="3585586"/>
            <a:ext cx="13843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Background &amp; Context</a:t>
            </a:r>
            <a:endParaRPr lang="en-GB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243888" y="6310313"/>
            <a:ext cx="900112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b="1" dirty="0" smtClean="0"/>
              <a:t>The Challenges facing the NHS</a:t>
            </a:r>
            <a:endParaRPr lang="en-GB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3" descr="cid:image001.png@01CBFDB4.4E3B49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1" y="1388799"/>
            <a:ext cx="3277506" cy="19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38125" y="1466856"/>
            <a:ext cx="42084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b="1" dirty="0"/>
              <a:t>1. Increasing </a:t>
            </a:r>
            <a:r>
              <a:rPr lang="en-GB" altLang="en-US" b="1" dirty="0" smtClean="0"/>
              <a:t>number </a:t>
            </a:r>
            <a:r>
              <a:rPr lang="en-GB" altLang="en-US" b="1" dirty="0"/>
              <a:t>of </a:t>
            </a:r>
            <a:r>
              <a:rPr lang="en-GB" altLang="en-US" b="1" dirty="0" smtClean="0"/>
              <a:t>people living </a:t>
            </a:r>
            <a:r>
              <a:rPr lang="en-GB" altLang="en-US" b="1" dirty="0"/>
              <a:t>with more than one LTC – increasing demand on </a:t>
            </a:r>
            <a:r>
              <a:rPr lang="en-GB" altLang="en-US" b="1" dirty="0" smtClean="0"/>
              <a:t>services.</a:t>
            </a:r>
            <a:endParaRPr lang="en-GB" altLang="en-US" dirty="0"/>
          </a:p>
        </p:txBody>
      </p:sp>
      <p:sp>
        <p:nvSpPr>
          <p:cNvPr id="5126" name="Title 1"/>
          <p:cNvSpPr txBox="1">
            <a:spLocks/>
          </p:cNvSpPr>
          <p:nvPr/>
        </p:nvSpPr>
        <p:spPr bwMode="auto">
          <a:xfrm>
            <a:off x="331788" y="3454404"/>
            <a:ext cx="6840000" cy="39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0" bIns="0"/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1800" indent="-2159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47700" indent="-2159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63600" indent="-2159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079500" indent="-2159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536700" indent="-2159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993900" indent="-2159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451100" indent="-2159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908300" indent="-2159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2. Safety – Francis, Berwick &amp; </a:t>
            </a:r>
            <a:r>
              <a:rPr lang="en-GB" altLang="en-US" b="1" dirty="0" smtClean="0">
                <a:solidFill>
                  <a:schemeClr val="bg1"/>
                </a:solidFill>
              </a:rPr>
              <a:t>Winterbourne.</a:t>
            </a:r>
            <a:endParaRPr lang="en-GB" alt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3400" dirty="0">
              <a:solidFill>
                <a:schemeClr val="bg1"/>
              </a:solidFill>
            </a:endParaRP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98167"/>
              </p:ext>
            </p:extLst>
          </p:nvPr>
        </p:nvGraphicFramePr>
        <p:xfrm>
          <a:off x="207963" y="4117302"/>
          <a:ext cx="35687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7" r:id="rId6" imgW="7553599" imgH="3877392" progId="Excel.Chart.8">
                  <p:embed/>
                </p:oleObj>
              </mc:Choice>
              <mc:Fallback>
                <p:oleObj r:id="rId6" imgW="7553599" imgH="387739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117302"/>
                        <a:ext cx="35687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3934060" y="4005507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730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None/>
            </a:pPr>
            <a:r>
              <a:rPr lang="en-GB" altLang="en-US" b="1" dirty="0"/>
              <a:t>3. </a:t>
            </a:r>
            <a:r>
              <a:rPr lang="en-GB" altLang="en-US" b="1" dirty="0" smtClean="0"/>
              <a:t>Facing a </a:t>
            </a:r>
            <a:r>
              <a:rPr lang="en-GB" altLang="en-US" b="1" dirty="0"/>
              <a:t>decade without any increase in spending, unprecedented in NHS history, set against rising demand (4% pressure </a:t>
            </a:r>
            <a:r>
              <a:rPr lang="en-GB" altLang="en-US" b="1" dirty="0" smtClean="0"/>
              <a:t>p/a).</a:t>
            </a:r>
            <a:endParaRPr lang="en-GB" alt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57384" y="4795838"/>
            <a:ext cx="4807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65138" indent="-285750">
              <a:spcBef>
                <a:spcPct val="0"/>
              </a:spcBef>
            </a:pPr>
            <a:r>
              <a:rPr lang="en-GB" altLang="en-US" sz="2200" b="1" dirty="0" smtClean="0">
                <a:ea typeface="ＭＳ Ｐゴシック" pitchFamily="34" charset="-128"/>
              </a:rPr>
              <a:t>Continuing healthcare: </a:t>
            </a:r>
            <a:r>
              <a:rPr lang="en-GB" altLang="en-US" sz="2200" dirty="0" smtClean="0">
                <a:ea typeface="ＭＳ Ｐゴシック" pitchFamily="34" charset="-128"/>
              </a:rPr>
              <a:t>‘Right to have’  in NHS continuing healthcare and children’s continuing care since October 2014.</a:t>
            </a:r>
            <a:r>
              <a:rPr lang="en-GB" altLang="en-US" sz="2200" b="1" dirty="0" smtClean="0">
                <a:ea typeface="ＭＳ Ｐゴシック" pitchFamily="34" charset="-128"/>
              </a:rPr>
              <a:t> </a:t>
            </a:r>
          </a:p>
          <a:p>
            <a:pPr marL="179388" indent="0">
              <a:spcBef>
                <a:spcPct val="0"/>
              </a:spcBef>
              <a:buNone/>
            </a:pPr>
            <a:endParaRPr lang="en-GB" altLang="en-US" sz="2200" dirty="0" smtClean="0">
              <a:ea typeface="ＭＳ Ｐゴシック" pitchFamily="34" charset="-128"/>
            </a:endParaRPr>
          </a:p>
          <a:p>
            <a:pPr marL="465138" indent="-285750">
              <a:spcBef>
                <a:spcPct val="0"/>
              </a:spcBef>
            </a:pPr>
            <a:r>
              <a:rPr lang="en-GB" altLang="en-US" sz="2200" b="1" dirty="0" smtClean="0">
                <a:ea typeface="ＭＳ Ｐゴシック" pitchFamily="34" charset="-128"/>
              </a:rPr>
              <a:t>Children and Families Act 2014</a:t>
            </a:r>
            <a:r>
              <a:rPr lang="en-GB" altLang="en-US" sz="2200" dirty="0" smtClean="0">
                <a:ea typeface="ＭＳ Ｐゴシック" pitchFamily="34" charset="-128"/>
              </a:rPr>
              <a:t>: Children who have special educational needs should have a single assessment, an Educational, Health and Care Plan and the option of a personal budget.</a:t>
            </a:r>
          </a:p>
          <a:p>
            <a:pPr marL="179388" indent="0">
              <a:spcBef>
                <a:spcPct val="0"/>
              </a:spcBef>
              <a:buNone/>
            </a:pPr>
            <a:endParaRPr lang="en-GB" altLang="en-US" sz="2200" dirty="0" smtClean="0">
              <a:ea typeface="ＭＳ Ｐゴシック" pitchFamily="34" charset="-128"/>
            </a:endParaRPr>
          </a:p>
          <a:p>
            <a:pPr marL="465138" indent="-285750">
              <a:spcBef>
                <a:spcPct val="0"/>
              </a:spcBef>
            </a:pPr>
            <a:r>
              <a:rPr lang="en-GB" altLang="en-US" sz="2200" b="1" dirty="0" smtClean="0">
                <a:ea typeface="ＭＳ Ｐゴシック" pitchFamily="34" charset="-128"/>
              </a:rPr>
              <a:t>The NHS Mandate 2015-16: </a:t>
            </a:r>
            <a:r>
              <a:rPr lang="en-GB" altLang="en-US" sz="2200" dirty="0" smtClean="0">
                <a:ea typeface="ＭＳ Ｐゴシック" pitchFamily="34" charset="-128"/>
              </a:rPr>
              <a:t>From April 2015, people with long term conditions who could benefit should have the option of a PHB.</a:t>
            </a:r>
          </a:p>
          <a:p>
            <a:pPr marL="179388" indent="0">
              <a:spcBef>
                <a:spcPct val="0"/>
              </a:spcBef>
              <a:buNone/>
            </a:pPr>
            <a:endParaRPr lang="en-GB" altLang="en-US" sz="2200" dirty="0" smtClean="0">
              <a:ea typeface="ＭＳ Ｐゴシック" pitchFamily="34" charset="-128"/>
            </a:endParaRPr>
          </a:p>
          <a:p>
            <a:pPr marL="465138" indent="-285750">
              <a:spcBef>
                <a:spcPct val="0"/>
              </a:spcBef>
            </a:pPr>
            <a:r>
              <a:rPr lang="en-US" altLang="en-US" sz="2200" b="1" dirty="0" smtClean="0">
                <a:ea typeface="ＭＳ Ｐゴシック" pitchFamily="34" charset="-128"/>
              </a:rPr>
              <a:t>The NHS Mandate 2016-17: </a:t>
            </a:r>
            <a:r>
              <a:rPr lang="en-GB" altLang="en-US" sz="2200" dirty="0" smtClean="0">
                <a:ea typeface="ＭＳ Ｐゴシック" pitchFamily="34" charset="-128"/>
              </a:rPr>
              <a:t>50-100,000 people to have a PHB or integrated personal budget by 2020…produce a plan with specific milestones for improving patient choice by 2020 particularly in …personal health budgets.</a:t>
            </a:r>
          </a:p>
          <a:p>
            <a:pPr marL="465138" indent="-285750">
              <a:spcBef>
                <a:spcPct val="0"/>
              </a:spcBef>
            </a:pPr>
            <a:endParaRPr lang="en-GB" altLang="en-US" sz="1800" b="1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49300"/>
            <a:ext cx="7356475" cy="668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en-US" dirty="0">
                <a:latin typeface="Arial" charset="0"/>
                <a:cs typeface="Arial" charset="0"/>
              </a:rPr>
              <a:t>Personal health budgets are part </a:t>
            </a:r>
            <a:r>
              <a:rPr altLang="en-US" dirty="0" smtClean="0">
                <a:latin typeface="Arial" charset="0"/>
                <a:cs typeface="Arial" charset="0"/>
              </a:rPr>
              <a:t>of mainstream NHS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09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Key features of PHBs</a:t>
            </a:r>
            <a:endParaRPr lang="en-GB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243888" y="6310313"/>
            <a:ext cx="900112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altLang="en-US" sz="3200" dirty="0" smtClean="0">
                <a:latin typeface="Arial" charset="0"/>
              </a:rPr>
              <a:t>Five essential parts of a personal health budget</a:t>
            </a:r>
          </a:p>
        </p:txBody>
      </p:sp>
      <p:sp>
        <p:nvSpPr>
          <p:cNvPr id="49155" name="Content Placeholder 6"/>
          <p:cNvSpPr>
            <a:spLocks noGrp="1"/>
          </p:cNvSpPr>
          <p:nvPr>
            <p:ph idx="1"/>
          </p:nvPr>
        </p:nvSpPr>
        <p:spPr>
          <a:xfrm>
            <a:off x="457200" y="1679575"/>
            <a:ext cx="7842250" cy="4073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000" dirty="0" smtClean="0"/>
              <a:t>The </a:t>
            </a:r>
            <a:r>
              <a:rPr lang="en-GB" sz="2000" dirty="0"/>
              <a:t>person with the personal health budget (or their representative) will:</a:t>
            </a:r>
          </a:p>
          <a:p>
            <a:pPr>
              <a:defRPr/>
            </a:pPr>
            <a:r>
              <a:rPr lang="en-GB" sz="2000" dirty="0"/>
              <a:t>Be able to choose the health and wellbeing outcomes they want to achieve, in agreement with a health care </a:t>
            </a:r>
            <a:r>
              <a:rPr lang="en-GB" sz="2000" dirty="0" smtClean="0"/>
              <a:t>professional.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Know how much money they have for their health care and </a:t>
            </a:r>
            <a:r>
              <a:rPr lang="en-GB" sz="2000" dirty="0" smtClean="0"/>
              <a:t>support.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Be enabled to create their own care plan, with support if they want </a:t>
            </a:r>
            <a:r>
              <a:rPr lang="en-GB" sz="2000" dirty="0" smtClean="0"/>
              <a:t>it.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Be able to choose how their budget is held and managed, including the right to ask for a direct </a:t>
            </a:r>
            <a:r>
              <a:rPr lang="en-GB" sz="2000" dirty="0" smtClean="0"/>
              <a:t>payment.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Be able to spend the money in ways and at times that make sense to them, as agreed in their </a:t>
            </a:r>
            <a:r>
              <a:rPr lang="en-GB" sz="2000" dirty="0" smtClean="0"/>
              <a:t>plan.</a:t>
            </a:r>
            <a:endParaRPr lang="en-GB" sz="2000" dirty="0"/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en-GB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638" y="6310313"/>
            <a:ext cx="7240587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62E643D-3E03-4171-A154-7C8F009967C8}" type="slidenum">
              <a:rPr lang="en-US" altLang="en-US" sz="900" b="0" smtClean="0">
                <a:ea typeface="MS PGothic" pitchFamily="34" charset="-128"/>
              </a:rPr>
              <a:pPr algn="l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900" b="0" dirty="0" smtClean="0">
              <a:ea typeface="MS PGothic" pitchFamily="34" charset="-128"/>
            </a:endParaRPr>
          </a:p>
        </p:txBody>
      </p:sp>
      <p:pic>
        <p:nvPicPr>
          <p:cNvPr id="1026" name="Picture 2" descr="C:\Users\Smriti Singh\Downloads\PHBCarePlanWeb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8" y="97702"/>
            <a:ext cx="8225600" cy="63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8243888" y="6310313"/>
            <a:ext cx="900112" cy="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</a:rPr>
              <a:t>Personal health budgets – Accelerated development programme</a:t>
            </a:r>
          </a:p>
        </p:txBody>
      </p:sp>
      <p:pic>
        <p:nvPicPr>
          <p:cNvPr id="52227" name="Picture 2" descr="C:\Users\Smriti Singh\Downloads\PHBStepsWeb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44513"/>
            <a:ext cx="653097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GP services (GP contract).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Acute unplanned care (including A&amp;E).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Surgical procedures.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Medication.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NHS charges e.g. prescription charges.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Vaccination/immunisation.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Screening</a:t>
            </a:r>
            <a:r>
              <a:rPr lang="en-GB" alt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GB" altLang="en-US" dirty="0" smtClean="0"/>
              <a:t>Gambling</a:t>
            </a:r>
            <a:r>
              <a:rPr lang="en-GB" altLang="en-US" dirty="0"/>
              <a:t>, debt repayment, alcohol, tobacco.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excluded?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9D2CD717CE7D2F4286D7A03A531D5A9C0200AE76E6465EBEB5438FF0151AFBA56FA9" ma:contentTypeVersion="35" ma:contentTypeDescription="Content Type for all the documents with a classification attached" ma:contentTypeScope="" ma:versionID="2b069b5db059e5f79741a69fd9e151b7">
  <xsd:schema xmlns:xsd="http://www.w3.org/2001/XMLSchema" xmlns:xs="http://www.w3.org/2001/XMLSchema" xmlns:p="http://schemas.microsoft.com/office/2006/metadata/properties" xmlns:ns2="51367701-27c8-403e-a234-85855c5cd73e" xmlns:ns4="cccaf3ac-2de9-44d4-aa31-54302fceb5f7" xmlns:ns5="ddfc0607-48e1-4f98-8c6f-3287da82a77f" targetNamespace="http://schemas.microsoft.com/office/2006/metadata/properties" ma:root="true" ma:fieldsID="8ca466ed952bbb9b8f3da828c226a69f" ns2:_="" ns4:_="" ns5:_="">
    <xsd:import namespace="51367701-27c8-403e-a234-85855c5cd73e"/>
    <xsd:import namespace="cccaf3ac-2de9-44d4-aa31-54302fceb5f7"/>
    <xsd:import namespace="ddfc0607-48e1-4f98-8c6f-3287da82a77f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Classification" minOccurs="0"/>
                <xsd:element ref="ns2:DocumentCategory" minOccurs="0"/>
                <xsd:element ref="ns2:ReviewDate" minOccurs="0"/>
                <xsd:element ref="ns2:DocumentStatus"/>
                <xsd:element ref="ns2:DocumentVersion"/>
                <xsd:element ref="ns2:Directorate" minOccurs="0"/>
                <xsd:element ref="ns2:Dept" minOccurs="0"/>
                <xsd:element ref="ns2:SecurityClassification" minOccurs="0"/>
                <xsd:element ref="ns2:FOIClass" minOccurs="0"/>
                <xsd:element ref="ns2:Readership_x002f_Audience" minOccurs="0"/>
                <xsd:element ref="ns2:SubjectArea" minOccurs="0"/>
                <xsd:element ref="ns2:NHSOutcomesFrameworkDomain" minOccurs="0"/>
                <xsd:element ref="ns2:TaxKeywordTaxHTField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2:SharedWithUsers" minOccurs="0"/>
                <xsd:element ref="ns2:SharedWithDetails" minOccurs="0"/>
                <xsd:element ref="ns5:Topic"/>
                <xsd:element ref="ns5:sub_x0020_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DocumentAuthor" ma:index="1" ma:displayName="Document Author" ma:list="UserInfo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" ma:index="2" nillable="true" ma:displayName="Classification" ma:description="Classification of the document type" ma:format="Dropdown" ma:internalName="Classification">
      <xsd:simpleType>
        <xsd:restriction base="dms:Choice">
          <xsd:enumeration value="Guidance"/>
          <xsd:enumeration value="Statutory guidance"/>
          <xsd:enumeration value="Standard operating procedure"/>
          <xsd:enumeration value="Case study"/>
          <xsd:enumeration value="Report"/>
          <xsd:enumeration value="Template"/>
          <xsd:enumeration value="Form"/>
          <xsd:enumeration value="Audio / podcast"/>
          <xsd:enumeration value="Video / webcaste event"/>
          <xsd:enumeration value="Webinar"/>
          <xsd:enumeration value="Leaflet"/>
          <xsd:enumeration value="Toolkit"/>
          <xsd:enumeration value="Presentation"/>
          <xsd:enumeration value="Board paper"/>
          <xsd:enumeration value="Minutes"/>
          <xsd:enumeration value="Strategy"/>
          <xsd:enumeration value="Letter"/>
          <xsd:enumeration value="FAQs"/>
          <xsd:enumeration value="Lists / directory"/>
          <xsd:enumeration value="Leaflet"/>
          <xsd:enumeration value="Bulletin / newsletter"/>
        </xsd:restriction>
      </xsd:simpleType>
    </xsd:element>
    <xsd:element name="DocumentCategory" ma:index="5" nillable="true" ma:displayName="Document Category" ma:description="Types of documents available in the organisation" ma:format="Dropdown" ma:internalName="Document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ReviewDate" ma:index="6" nillable="true" ma:displayName="Review Date" ma:format="DateOnly" ma:internalName="ReviewDate">
      <xsd:simpleType>
        <xsd:restriction base="dms:DateTime"/>
      </xsd:simpleType>
    </xsd:element>
    <xsd:element name="DocumentStatus" ma:index="7" ma:displayName="Document Status" ma:default="Pre-draft" ma:description="Status of Document e.g. Draft, Reviewed, Scheduled, Published, Final, Expired and Archived" ma:format="Dropdown" ma:internalName="DocumentStatus" ma:readOnly="false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  <xsd:element name="DocumentVersion" ma:index="8" ma:displayName="Document Version" ma:default="0.1" ma:description="Version number of the current document" ma:internalName="DocumentVersion" ma:percentage="FALSE">
      <xsd:simpleType>
        <xsd:restriction base="dms:Number"/>
      </xsd:simpleType>
    </xsd:element>
    <xsd:element name="Directorate" ma:index="9" nillable="true" ma:displayName="Directorate" ma:description="List of all NHS England Directorates" ma:format="Dropdown" ma:internalName="Directorate" ma:readOnly="false">
      <xsd:simpleType>
        <xsd:restriction base="dms:Choice">
          <xsd:enumeration value="Policy"/>
          <xsd:enumeration value="Transformation &amp; Corporate Operations"/>
          <xsd:enumeration value="Patients and Information"/>
          <xsd:enumeration value="Operations"/>
          <xsd:enumeration value="Nursing"/>
          <xsd:enumeration value="Medical"/>
          <xsd:enumeration value="Human Resources"/>
          <xsd:enumeration value="Finance"/>
          <xsd:enumeration value="Commissioning Development"/>
          <xsd:enumeration value="CCG Submitted"/>
          <xsd:enumeration value="CSU Submitted"/>
          <xsd:enumeration value="None NHS England"/>
        </xsd:restriction>
      </xsd:simpleType>
    </xsd:element>
    <xsd:element name="Dept" ma:index="10" nillable="true" ma:displayName="Department/Team" ma:description="Select the originating directorate or department" ma:format="Dropdown" ma:internalName="Dept">
      <xsd:simpleType>
        <xsd:restriction base="dms:Choice">
          <xsd:enumeration value="Clinical Governance Support Unit"/>
          <xsd:enumeration value="Marketing &amp; Communications"/>
          <xsd:enumeration value="Education &amp; Training"/>
          <xsd:enumeration value="Estates"/>
          <xsd:enumeration value="Executive"/>
          <xsd:enumeration value="Facilities"/>
          <xsd:enumeration value="Finance"/>
          <xsd:enumeration value="Health &amp; Safety"/>
          <xsd:enumeration value="Health Records"/>
          <xsd:enumeration value="Human Resources"/>
          <xsd:enumeration value="IM&amp;T"/>
          <xsd:enumeration value="Procurement"/>
          <xsd:enumeration value="Security"/>
        </xsd:restriction>
      </xsd:simpleType>
    </xsd:element>
    <xsd:element name="SecurityClassification" ma:index="12" nillable="true" ma:displayName="Security Classification" ma:internalName="SecurityClassification">
      <xsd:simpleType>
        <xsd:restriction base="dms:Text">
          <xsd:maxLength value="255"/>
        </xsd:restriction>
      </xsd:simpleType>
    </xsd:element>
    <xsd:element name="FOIClass" ma:index="13" nillable="true" ma:displayName="FOI Class" ma:description="List of the seven FOI Classes" ma:internalName="FOI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ho we are and what we do"/>
                    <xsd:enumeration value="What we spend and how we spend it"/>
                    <xsd:enumeration value="What our priorities are and how we are doing"/>
                    <xsd:enumeration value="How we make decisions"/>
                    <xsd:enumeration value="Our policies and procedures"/>
                    <xsd:enumeration value="Lists and registers"/>
                    <xsd:enumeration value="The services we offer"/>
                    <xsd:enumeration value="No"/>
                    <xsd:enumeration value="Yes TBC"/>
                  </xsd:restriction>
                </xsd:simpleType>
              </xsd:element>
            </xsd:sequence>
          </xsd:extension>
        </xsd:complexContent>
      </xsd:complexType>
    </xsd:element>
    <xsd:element name="Readership_x002f_Audience" ma:index="14" nillable="true" ma:displayName="Suggested Readership/Audience" ma:default="All Staff" ma:description="Intended audience for the document" ma:format="Dropdown" ma:internalName="Readership_x002F_Audience" ma:readOnly="false">
      <xsd:simpleType>
        <xsd:restriction base="dms:Choice">
          <xsd:enumeration value="All Staff"/>
          <xsd:enumeration value="Consultants and Doctors"/>
          <xsd:enumeration value="Clinical staff"/>
          <xsd:enumeration value="Nursing staff"/>
          <xsd:enumeration value="Support staff"/>
          <xsd:enumeration value="External"/>
          <xsd:enumeration value="CCG Clinical Leaders"/>
          <xsd:enumeration value="CCG Chief Officers"/>
          <xsd:enumeration value="Other CCG members/staff"/>
          <xsd:enumeration value="CSU Managing Directors"/>
          <xsd:enumeration value="Care Trust CEs"/>
          <xsd:enumeration value="Foundation Trust CEs"/>
          <xsd:enumeration value="Medical Directors"/>
          <xsd:enumeration value="Directors of PH"/>
          <xsd:enumeration value="Directors of Nursing"/>
          <xsd:enumeration value="Local Authority CEs"/>
          <xsd:enumeration value="Directors of Adult social services"/>
          <xsd:enumeration value="Clinical reference groups"/>
          <xsd:enumeration value="Patients/public"/>
          <xsd:enumeration value="GPs"/>
          <xsd:enumeration value="Dentists"/>
          <xsd:enumeration value="Optometrists"/>
          <xsd:enumeration value="Nurses"/>
          <xsd:enumeration value="Allied health professionals"/>
          <xsd:enumeration value="NHS Trust Board Chairs"/>
          <xsd:enumeration value="NHS England Area Directors"/>
          <xsd:enumeration value="NHS England Regional Directors"/>
          <xsd:enumeration value="NHS Trust CEs"/>
          <xsd:enumeration value="All NHS England Employees"/>
          <xsd:enumeration value="Other"/>
        </xsd:restriction>
      </xsd:simpleType>
    </xsd:element>
    <xsd:element name="SubjectArea" ma:index="15" nillable="true" ma:displayName="Subject Area" ma:description="Which subjct area is the document relevant to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ing CCGs"/>
                    <xsd:enumeration value="Leadership"/>
                    <xsd:enumeration value="Clinical Leadership"/>
                    <xsd:enumeration value="Specialised Commissioning"/>
                    <xsd:enumeration value="Primary Care Commissioning"/>
                    <xsd:enumeration value="Health and Justice Commissioning"/>
                    <xsd:enumeration value="Armed Forces and their Families Commissioning"/>
                    <xsd:enumeration value="Public Health Commissioning"/>
                    <xsd:enumeration value="Finance"/>
                    <xsd:enumeration value="Pricing and incentives"/>
                    <xsd:enumeration value="Choice, competition and procurement"/>
                    <xsd:enumeration value="Technology"/>
                    <xsd:enumeration value="Innovation"/>
                    <xsd:enumeration value="Information and Data"/>
                    <xsd:enumeration value="Public and patient involvement"/>
                    <xsd:enumeration value="Medicines and prescribing"/>
                    <xsd:enumeration value="Quality Improvement"/>
                    <xsd:enumeration value="Patient Safety"/>
                    <xsd:enumeration value="Screening and immunisation"/>
                    <xsd:enumeration value="Long term conditions"/>
                    <xsd:enumeration value="Maternity, children and young people"/>
                    <xsd:enumeration value="Integrated care"/>
                    <xsd:enumeration value="Emergency and Unplanned care"/>
                    <xsd:enumeration value="End Of Life care"/>
                    <xsd:enumeration value="Older People"/>
                    <xsd:enumeration value="Mental health"/>
                    <xsd:enumeration value="Planned care"/>
                    <xsd:enumeration value="Health inequalities"/>
                    <xsd:enumeration value="Governance / governance structures"/>
                    <xsd:enumeration value="Organisational development"/>
                  </xsd:restriction>
                </xsd:simpleType>
              </xsd:element>
            </xsd:sequence>
          </xsd:extension>
        </xsd:complexContent>
      </xsd:complexType>
    </xsd:element>
    <xsd:element name="NHSOutcomesFrameworkDomain" ma:index="16" nillable="true" ma:displayName="NHS Outcomes Framework Domain" ma:description="Which outcomes framework does the document relate to" ma:internalName="NHSOutcomesFramework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 Preventing people from dying prematurely"/>
                    <xsd:enumeration value="2. Enhancing quality of life for people with long term conditions"/>
                    <xsd:enumeration value="3. Helping people to recover from episodes of ill health or injury"/>
                    <xsd:enumeration value="4. Ensuring that people have a positive experience of care"/>
                    <xsd:enumeration value="5. Treating and caring for people in a safe environment and protecting them from avoidable harm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ma:taxonomy="true" ma:internalName="TaxKeywordTaxHTField" ma:taxonomyFieldName="TaxKeyword" ma:displayName="Enterprise Keywords" ma:readOnly="false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e57bc44-36d8-4ce3-968d-20dac5a927c3}" ma:internalName="TaxCatchAll" ma:showField="CatchAllData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0e57bc44-36d8-4ce3-968d-20dac5a927c3}" ma:internalName="TaxCatchAllLabel" ma:readOnly="true" ma:showField="CatchAllDataLabel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0607-48e1-4f98-8c6f-3287da82a77f" elementFormDefault="qualified">
    <xsd:import namespace="http://schemas.microsoft.com/office/2006/documentManagement/types"/>
    <xsd:import namespace="http://schemas.microsoft.com/office/infopath/2007/PartnerControls"/>
    <xsd:element name="Topic" ma:index="31" ma:displayName="Topic" ma:internalName="Topic">
      <xsd:simpleType>
        <xsd:restriction base="dms:Text">
          <xsd:maxLength value="100"/>
        </xsd:restriction>
      </xsd:simpleType>
    </xsd:element>
    <xsd:element name="sub_x0020_topic" ma:index="32" nillable="true" ma:displayName="sub topic" ma:internalName="sub_x0020_topic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Date xmlns="51367701-27c8-403e-a234-85855c5cd73e" xsi:nil="true"/>
    <SubjectArea xmlns="51367701-27c8-403e-a234-85855c5cd73e"/>
    <sub_x0020_topic xmlns="ddfc0607-48e1-4f98-8c6f-3287da82a77f" xsi:nil="true"/>
    <Topic xmlns="ddfc0607-48e1-4f98-8c6f-3287da82a77f"/>
    <FOIClass xmlns="51367701-27c8-403e-a234-85855c5cd73e"/>
    <Classification xmlns="51367701-27c8-403e-a234-85855c5cd73e" xsi:nil="true"/>
    <Directorate xmlns="51367701-27c8-403e-a234-85855c5cd73e" xsi:nil="true"/>
    <Dept xmlns="51367701-27c8-403e-a234-85855c5cd73e" xsi:nil="true"/>
    <NHSOutcomesFrameworkDomain xmlns="51367701-27c8-403e-a234-85855c5cd73e"/>
    <DocumentCategory xmlns="51367701-27c8-403e-a234-85855c5cd73e" xsi:nil="true"/>
    <TaxCatchAll xmlns="cccaf3ac-2de9-44d4-aa31-54302fceb5f7"/>
    <SecurityClassification xmlns="51367701-27c8-403e-a234-85855c5cd73e" xsi:nil="true"/>
    <Readership_x002f_Audience xmlns="51367701-27c8-403e-a234-85855c5cd73e">All Staff</Readership_x002f_Audience>
    <TaxKeywordTaxHTField xmlns="51367701-27c8-403e-a234-85855c5cd7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11111111-1111-1111-1111-111111111111</TermId>
        </TermInfo>
      </Terms>
    </TaxKeywordTaxHTField>
    <DocumentStatus xmlns="51367701-27c8-403e-a234-85855c5cd73e">Pre-draft</DocumentStatus>
    <DocumentVersion xmlns="51367701-27c8-403e-a234-85855c5cd73e">0.1</DocumentVersion>
    <DocumentAuthor xmlns="51367701-27c8-403e-a234-85855c5cd73e">
      <UserInfo xmlns="51367701-27c8-403e-a234-85855c5cd73e">
        <DisplayName xmlns="51367701-27c8-403e-a234-85855c5cd73e"/>
        <AccountId xmlns="51367701-27c8-403e-a234-85855c5cd73e"/>
        <AccountType xmlns="51367701-27c8-403e-a234-85855c5cd73e"/>
      </UserInfo>
    </DocumentAuthor>
  </documentManagement>
</p:properties>
</file>

<file path=customXml/itemProps1.xml><?xml version="1.0" encoding="utf-8"?>
<ds:datastoreItem xmlns:ds="http://schemas.openxmlformats.org/officeDocument/2006/customXml" ds:itemID="{6696FD3D-7626-42D2-95A8-58115D2E8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cccaf3ac-2de9-44d4-aa31-54302fceb5f7"/>
    <ds:schemaRef ds:uri="ddfc0607-48e1-4f98-8c6f-3287da82a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EA125D-EE90-4D05-BA5F-74B933484B1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EA6ED95-C6A6-4A2E-8B0A-868472E797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73F353F-3B3F-49A7-BC31-0330B26CEB15}">
  <ds:schemaRefs>
    <ds:schemaRef ds:uri="http://schemas.microsoft.com/office/2006/documentManagement/types"/>
    <ds:schemaRef ds:uri="http://schemas.microsoft.com/office/2006/metadata/properties"/>
    <ds:schemaRef ds:uri="51367701-27c8-403e-a234-85855c5cd73e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ddfc0607-48e1-4f98-8c6f-3287da82a77f"/>
    <ds:schemaRef ds:uri="cccaf3ac-2de9-44d4-aa31-54302fceb5f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1077</Words>
  <Application>Microsoft Office PowerPoint</Application>
  <PresentationFormat>On-screen Show (4:3)</PresentationFormat>
  <Paragraphs>123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Chart</vt:lpstr>
      <vt:lpstr>Personal Health Budgets  Overview   Marie  Reynolds PHB Senior Manager –  South Region NHS England </vt:lpstr>
      <vt:lpstr>PowerPoint Presentation</vt:lpstr>
      <vt:lpstr>The Challenges facing the NHS</vt:lpstr>
      <vt:lpstr>Personal health budgets are part of mainstream NHS</vt:lpstr>
      <vt:lpstr>PowerPoint Presentation</vt:lpstr>
      <vt:lpstr>Five essential parts of a personal health budget</vt:lpstr>
      <vt:lpstr>PowerPoint Presentation</vt:lpstr>
      <vt:lpstr>PowerPoint Presentation</vt:lpstr>
      <vt:lpstr>What is excluded?</vt:lpstr>
      <vt:lpstr>What can they be spent on?</vt:lpstr>
      <vt:lpstr>What needs to be different?</vt:lpstr>
      <vt:lpstr>PowerPoint Presentation</vt:lpstr>
      <vt:lpstr>Independent evaluation cost effectiveness (even saving money for some)</vt:lpstr>
      <vt:lpstr>Learning so far: what can help</vt:lpstr>
      <vt:lpstr>Learning so far: pitfalls</vt:lpstr>
      <vt:lpstr>Challenges </vt:lpstr>
      <vt:lpstr>The potential - if done well 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keywords>Template</cp:keywords>
  <cp:lastModifiedBy>Reynolds, Marie</cp:lastModifiedBy>
  <cp:revision>250</cp:revision>
  <cp:lastPrinted>2015-11-11T16:40:07Z</cp:lastPrinted>
  <dcterms:created xsi:type="dcterms:W3CDTF">2014-04-08T10:27:44Z</dcterms:created>
  <dcterms:modified xsi:type="dcterms:W3CDTF">2016-10-04T23:12:46Z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0x0101009D2CD717CE7D2F4286D7A03A531D5A9C0200AE76E6465EBEB5438FF0151AFBA56FA9</vt:lpwstr>
  </property>
  <property fmtid="{D5CDD505-2E9C-101B-9397-08002B2CF9AE}" pid="3" name="_dlc_DocIdItemGuid">
    <vt:lpwstr>0288d263-3911-41ad-911d-436c0826657b</vt:lpwstr>
  </property>
  <property fmtid="{D5CDD505-2E9C-101B-9397-08002B2CF9AE}" pid="4" name="TaxKeyword">
    <vt:lpwstr>56;#Template|4c34a697-0693-448a-8a62-34ca4d28d823</vt:lpwstr>
  </property>
</Properties>
</file>